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3" r:id="rId6"/>
    <p:sldId id="277" r:id="rId7"/>
    <p:sldId id="273" r:id="rId8"/>
    <p:sldId id="259" r:id="rId9"/>
    <p:sldId id="275" r:id="rId10"/>
    <p:sldId id="276" r:id="rId11"/>
    <p:sldId id="266" r:id="rId12"/>
    <p:sldId id="267" r:id="rId13"/>
    <p:sldId id="260" r:id="rId14"/>
    <p:sldId id="262" r:id="rId15"/>
    <p:sldId id="270" r:id="rId16"/>
    <p:sldId id="265" r:id="rId17"/>
    <p:sldId id="261" r:id="rId18"/>
    <p:sldId id="264" r:id="rId19"/>
    <p:sldId id="272" r:id="rId20"/>
    <p:sldId id="269" r:id="rId21"/>
    <p:sldId id="271" r:id="rId22"/>
    <p:sldId id="27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9EC7B7-A08B-43B1-9ED4-F3A94D859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9EAF3C-2DCC-4F32-82D0-043887EDC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FD0D33-1394-419B-988B-EB460464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26E22D-D143-426D-954A-4BCBE2C3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2F6F2E-B089-4553-AE0B-D079ADFB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05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43C7A-2B97-453A-B87B-5EB03C7F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45359B-98FF-4177-955D-8FBF33455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A36C41-9250-497D-B869-324D730F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2A0720-1CF5-4447-9906-EC570D89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794CB-879E-45AC-8D77-58E9A8C9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74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8C788B2-63EE-4EB9-A3EA-220D36EF8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6D9D6D-E55F-434A-8E06-18EDC70D8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1195C7-CD99-4EF9-9A63-EE79AA5E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2DE238-5B0C-4135-AC2C-FF84CD88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088689-8315-46DB-9376-A034EFE6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488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F4ECB-DCB1-42A8-96C3-3811DD8D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22CDB-C16A-4F54-A881-5D12D7571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D69C64-6407-4AF5-9435-8C789AB1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2B05CA-5915-4D32-A2C7-953862F6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2A50AA-A36F-401D-83DF-4CD2ABB1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936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DD2F5-0539-465D-B4DC-087E99D5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58FB2C-3D97-46AB-A8CF-F27D95932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CBBC03-032B-45FE-B7F0-552AF7B1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D74815-91CF-44DA-8FF1-B79C34D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FEBEC6-BE92-40BF-9A2B-B3BEF0AE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0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1CD39-1E8D-4CCC-B660-745CDA6A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A0007-EF1E-4013-9A47-609C8AC22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AE8526-E9F1-4A11-9F6B-73CBD4A84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433C5C-2917-4B06-8912-06600DE1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B8A48FD-8659-45E0-8C88-397CF175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CA820E-86E2-4A6B-BDB2-B2EED545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96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6C816-C524-4ACE-980A-2F34A40B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F1F230-244B-4B68-87F9-7EED8C3CC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E37139-5803-4395-BC34-28296938C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882E1CB-3CB3-4495-A738-E1ECA44BC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EB680C-97CF-427B-8C71-804AA1F9D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8677FA6-8931-4185-9128-B670EDE2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1E51AB9-0D7E-4CD0-BB54-D16135AF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081A265-67B7-4253-85C1-9BB9A627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50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1A35E-D595-4BFE-A93E-87F2CE81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3E1B54-B88D-4886-A871-44D3485A5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3398C6-78DA-4C08-9303-1FC78916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E30D71-950F-49F3-AA36-A469790C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F49FE32-D3D1-4EFB-89EE-A84592B9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72646CA-197D-467B-9664-5BBEF272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576274-1131-41F5-A81B-E7975FA3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89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9F856-8663-4F51-85BA-E8DC23B9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E78304-613D-4FD1-837D-BFAAFF6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1CF8DB-F5B8-4033-A9D1-EA73C4139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8AB94D-3DEB-4F04-97BD-503D652E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284D2F-1CCD-441A-ACC4-1C669063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07D1D1-03BB-40BC-BC6F-B1992A51F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02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46D63-59E2-4903-B0CC-A1030943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497C27-EF69-4361-BC28-6AC8D806E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B0543C-8457-49EA-9A30-9E269FDEE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718975-36A1-4063-95D8-4B2EB88C2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73A8AA-74EE-4EB4-83FA-A017BCEE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E8639F-3870-4C97-A81C-0E697671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9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62B73-729F-4CA9-9087-7DD0F6A0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3C5504-6A06-47B0-A789-DAF3D4DAF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1FD15A-DE29-4CA1-9425-223CCCD1F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122F-38AF-4764-8E07-6C592C9A5A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26AC7A-815A-4649-9BC0-7A5A1637E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74F618-59CA-4B90-B200-2E54B9B4C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1876F-B2BF-41E7-A9C8-ADF247903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8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CE1516-1EB9-4A8F-99B4-D67A0FFE4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" r="24160" b="723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B95A5D-C5C3-4C95-B001-963C6A7ED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523325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6600" dirty="0">
                <a:latin typeface="Bernard MT Condensed" panose="02050806060905020404" pitchFamily="18" charset="0"/>
              </a:rPr>
              <a:t>HISTORICKÝ DEN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3BF978-52F2-4723-98F5-100BAB39C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>
                <a:latin typeface="Arial Narrow" panose="020B0606020202030204" pitchFamily="34" charset="0"/>
              </a:rPr>
              <a:t>3.10.2021 od 12:00 hod.</a:t>
            </a:r>
          </a:p>
          <a:p>
            <a:pPr algn="l"/>
            <a:r>
              <a:rPr lang="cs-CZ" sz="2000" b="1" dirty="0">
                <a:latin typeface="Arial Narrow" panose="020B0606020202030204" pitchFamily="34" charset="0"/>
              </a:rPr>
              <a:t>HRČAVA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1555976-C3BD-440C-9A31-2FEE078F1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306226"/>
            <a:ext cx="11534775" cy="11049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3741CC-3412-4F14-8C37-A44145C7EA38}"/>
              </a:ext>
            </a:extLst>
          </p:cNvPr>
          <p:cNvSpPr txBox="1"/>
          <p:nvPr/>
        </p:nvSpPr>
        <p:spPr>
          <a:xfrm>
            <a:off x="477980" y="6183382"/>
            <a:ext cx="543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Arial Narrow" panose="020B0606020202030204" pitchFamily="34" charset="0"/>
              </a:rPr>
              <a:t>SÍLA TRADIC / MOC TRADYCJI</a:t>
            </a:r>
          </a:p>
          <a:p>
            <a:pPr algn="l"/>
            <a:r>
              <a:rPr lang="cs-CZ" sz="1400" dirty="0">
                <a:latin typeface="Arial Narrow" panose="020B0606020202030204" pitchFamily="34" charset="0"/>
              </a:rPr>
              <a:t>Registrační číslo projektu: CZ.11.4.120/0.0/0.0/17_028/0001641</a:t>
            </a:r>
          </a:p>
        </p:txBody>
      </p:sp>
    </p:spTree>
    <p:extLst>
      <p:ext uri="{BB962C8B-B14F-4D97-AF65-F5344CB8AC3E}">
        <p14:creationId xmlns:p14="http://schemas.microsoft.com/office/powerpoint/2010/main" val="187024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rom, obloha, osoba&#10;&#10;Popis byl vytvořen automaticky">
            <a:extLst>
              <a:ext uri="{FF2B5EF4-FFF2-40B4-BE49-F238E27FC236}">
                <a16:creationId xmlns:a16="http://schemas.microsoft.com/office/drawing/2014/main" id="{C079A88A-2C95-409D-8DFA-9253DABF0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142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5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soba, lidé&#10;&#10;Popis byl vytvořen automaticky">
            <a:extLst>
              <a:ext uri="{FF2B5EF4-FFF2-40B4-BE49-F238E27FC236}">
                <a16:creationId xmlns:a16="http://schemas.microsoft.com/office/drawing/2014/main" id="{92DADDA3-B79D-4F25-A0B6-B5BDFDA29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r="1209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3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&#10;&#10;Popis byl vytvořen automaticky">
            <a:extLst>
              <a:ext uri="{FF2B5EF4-FFF2-40B4-BE49-F238E27FC236}">
                <a16:creationId xmlns:a16="http://schemas.microsoft.com/office/drawing/2014/main" id="{D75473E0-84DA-4754-8137-3027FA000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3" b="5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země, osoba&#10;&#10;Popis byl vytvořen automaticky">
            <a:extLst>
              <a:ext uri="{FF2B5EF4-FFF2-40B4-BE49-F238E27FC236}">
                <a16:creationId xmlns:a16="http://schemas.microsoft.com/office/drawing/2014/main" id="{C104FA9F-7DA5-427F-BF9B-21B3DE313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r="1450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72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mě, exteriér, sport&#10;&#10;Popis byl vytvořen automaticky">
            <a:extLst>
              <a:ext uri="{FF2B5EF4-FFF2-40B4-BE49-F238E27FC236}">
                <a16:creationId xmlns:a16="http://schemas.microsoft.com/office/drawing/2014/main" id="{98BC051A-D536-4D50-9A66-6E24C5B6F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6" r="1656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8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exteriér, strom, lidé&#10;&#10;Popis byl vytvořen automaticky">
            <a:extLst>
              <a:ext uri="{FF2B5EF4-FFF2-40B4-BE49-F238E27FC236}">
                <a16:creationId xmlns:a16="http://schemas.microsoft.com/office/drawing/2014/main" id="{DF33ACE2-36D7-4C43-A99E-9602AFBBB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-1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Obrázek 2" descr="Obsah obrázku exteriér, strom, osoba, lidé&#10;&#10;Popis byl vytvořen automaticky">
            <a:extLst>
              <a:ext uri="{FF2B5EF4-FFF2-40B4-BE49-F238E27FC236}">
                <a16:creationId xmlns:a16="http://schemas.microsoft.com/office/drawing/2014/main" id="{498081D9-A32D-449F-B6B1-9F6EDA89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r="1" b="5397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210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tráva, exteriér, osoba&#10;&#10;Popis byl vytvořen automaticky">
            <a:extLst>
              <a:ext uri="{FF2B5EF4-FFF2-40B4-BE49-F238E27FC236}">
                <a16:creationId xmlns:a16="http://schemas.microsoft.com/office/drawing/2014/main" id="{B9AEEFCC-7A5A-4C6F-9F01-47BE43B1D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189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80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trom, exteriér, lidé&#10;&#10;Popis byl vytvořen automaticky">
            <a:extLst>
              <a:ext uri="{FF2B5EF4-FFF2-40B4-BE49-F238E27FC236}">
                <a16:creationId xmlns:a16="http://schemas.microsoft.com/office/drawing/2014/main" id="{48F5214B-52DA-4B03-A03D-D7577B054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064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19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soba, exteriér, strom&#10;&#10;Popis byl vytvořen automaticky">
            <a:extLst>
              <a:ext uri="{FF2B5EF4-FFF2-40B4-BE49-F238E27FC236}">
                <a16:creationId xmlns:a16="http://schemas.microsoft.com/office/drawing/2014/main" id="{A948776B-69AF-443A-A435-FAECB7F40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3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67B4A28-DDB6-424F-A994-14378B8A4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7" b="38936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 useBgFill="1">
        <p:nvSpPr>
          <p:cNvPr id="17" name="Rectangle: Top Corners Rounded 13">
            <a:extLst>
              <a:ext uri="{FF2B5EF4-FFF2-40B4-BE49-F238E27FC236}">
                <a16:creationId xmlns:a16="http://schemas.microsoft.com/office/drawing/2014/main" id="{A06622B5-0D3E-459F-977C-302B9D99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ráva&#10;&#10;Popis byl vytvořen automaticky">
            <a:extLst>
              <a:ext uri="{FF2B5EF4-FFF2-40B4-BE49-F238E27FC236}">
                <a16:creationId xmlns:a16="http://schemas.microsoft.com/office/drawing/2014/main" id="{17464FBB-C2C9-4C5D-B99F-A9A086B47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" r="-4" b="-4"/>
          <a:stretch/>
        </p:blipFill>
        <p:spPr>
          <a:xfrm>
            <a:off x="20" y="823196"/>
            <a:ext cx="3694156" cy="260604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sp useBgFill="1"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B22EB6A2-EE25-4D0A-B8F7-560339BF7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ráva, exteriér, osoba&#10;&#10;Popis byl vytvořen automaticky">
            <a:extLst>
              <a:ext uri="{FF2B5EF4-FFF2-40B4-BE49-F238E27FC236}">
                <a16:creationId xmlns:a16="http://schemas.microsoft.com/office/drawing/2014/main" id="{37B67C5E-2D20-4F97-BB78-54BD26313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7" r="-2" b="36735"/>
          <a:stretch/>
        </p:blipFill>
        <p:spPr>
          <a:xfrm>
            <a:off x="4320893" y="1"/>
            <a:ext cx="4005072" cy="2962656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sp useBgFill="1"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03EE06E7-68E3-478C-8B9B-551876F1B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soba, exteriér&#10;&#10;Popis byl vytvořen automaticky">
            <a:extLst>
              <a:ext uri="{FF2B5EF4-FFF2-40B4-BE49-F238E27FC236}">
                <a16:creationId xmlns:a16="http://schemas.microsoft.com/office/drawing/2014/main" id="{715672FF-2616-4921-BE24-BD82CEF552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 b="28782"/>
          <a:stretch/>
        </p:blipFill>
        <p:spPr>
          <a:xfrm>
            <a:off x="8945880" y="823849"/>
            <a:ext cx="3246120" cy="4727448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7730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D0524A-1675-4335-A549-7A9A7D803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4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5A293B-305A-415A-84E5-6AD744B8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Bernard MT Condensed" panose="02050806060905020404" pitchFamily="18" charset="0"/>
              </a:rPr>
              <a:t>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701433-79C3-45B4-8AC7-E020A8ECA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413" y="5471876"/>
            <a:ext cx="2848795" cy="1020999"/>
          </a:xfrm>
        </p:spPr>
        <p:txBody>
          <a:bodyPr>
            <a:normAutofit/>
          </a:bodyPr>
          <a:lstStyle/>
          <a:p>
            <a:pPr lvl="1"/>
            <a:r>
              <a:rPr lang="cs-CZ" sz="1300" dirty="0">
                <a:latin typeface="Arial Narrow" panose="020B0606020202030204" pitchFamily="34" charset="0"/>
              </a:rPr>
              <a:t>Ukázka výroby tradičních sýrů</a:t>
            </a:r>
          </a:p>
          <a:p>
            <a:pPr lvl="1"/>
            <a:r>
              <a:rPr lang="cs-CZ" sz="1300" dirty="0">
                <a:latin typeface="Arial Narrow" panose="020B0606020202030204" pitchFamily="34" charset="0"/>
              </a:rPr>
              <a:t>Placky z </a:t>
            </a:r>
            <a:r>
              <a:rPr lang="cs-CZ" sz="1300" dirty="0" err="1">
                <a:latin typeface="Arial Narrow" panose="020B0606020202030204" pitchFamily="34" charset="0"/>
              </a:rPr>
              <a:t>blachy</a:t>
            </a:r>
            <a:endParaRPr lang="cs-CZ" sz="1300" dirty="0">
              <a:latin typeface="Arial Narrow" panose="020B0606020202030204" pitchFamily="34" charset="0"/>
            </a:endParaRPr>
          </a:p>
          <a:p>
            <a:pPr lvl="1"/>
            <a:r>
              <a:rPr lang="cs-CZ" sz="1300" dirty="0">
                <a:latin typeface="Arial Narrow" panose="020B0606020202030204" pitchFamily="34" charset="0"/>
              </a:rPr>
              <a:t>Upomínkové předměty</a:t>
            </a:r>
          </a:p>
          <a:p>
            <a:pPr lvl="1"/>
            <a:r>
              <a:rPr lang="cs-CZ" sz="1300" dirty="0" err="1">
                <a:latin typeface="Arial Narrow" panose="020B0606020202030204" pitchFamily="34" charset="0"/>
              </a:rPr>
              <a:t>Hrčavské</a:t>
            </a:r>
            <a:r>
              <a:rPr lang="cs-CZ" sz="1300" dirty="0">
                <a:latin typeface="Arial Narrow" panose="020B0606020202030204" pitchFamily="34" charset="0"/>
              </a:rPr>
              <a:t> výrobky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2A48B4-CA58-44EA-9C35-F1FEFA17D95B}"/>
              </a:ext>
            </a:extLst>
          </p:cNvPr>
          <p:cNvSpPr txBox="1"/>
          <p:nvPr/>
        </p:nvSpPr>
        <p:spPr>
          <a:xfrm>
            <a:off x="7476353" y="2705725"/>
            <a:ext cx="4100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200" dirty="0">
                <a:latin typeface="Arial Narrow" panose="020B0606020202030204" pitchFamily="34" charset="0"/>
              </a:rPr>
              <a:t>Literární rekonstrukce „Na </a:t>
            </a:r>
            <a:r>
              <a:rPr lang="cs-CZ" sz="2200" dirty="0" err="1">
                <a:latin typeface="Arial Narrow" panose="020B0606020202030204" pitchFamily="34" charset="0"/>
              </a:rPr>
              <a:t>Granici</a:t>
            </a:r>
            <a:r>
              <a:rPr lang="cs-CZ" sz="2200" dirty="0">
                <a:latin typeface="Arial Narrow" panose="020B0606020202030204" pitchFamily="34" charset="0"/>
              </a:rPr>
              <a:t>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200" dirty="0">
                <a:latin typeface="Arial Narrow" panose="020B0606020202030204" pitchFamily="34" charset="0"/>
              </a:rPr>
              <a:t>Divadelní historické vystoupení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200" dirty="0">
                <a:latin typeface="Arial Narrow" panose="020B0606020202030204" pitchFamily="34" charset="0"/>
              </a:rPr>
              <a:t>Představení beskydských zbojníků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200" dirty="0" err="1">
                <a:latin typeface="Arial Narrow" panose="020B0606020202030204" pitchFamily="34" charset="0"/>
              </a:rPr>
              <a:t>Gorolská</a:t>
            </a:r>
            <a:r>
              <a:rPr lang="cs-CZ" sz="2200" dirty="0">
                <a:latin typeface="Arial Narrow" panose="020B0606020202030204" pitchFamily="34" charset="0"/>
              </a:rPr>
              <a:t> muzika</a:t>
            </a:r>
          </a:p>
        </p:txBody>
      </p:sp>
    </p:spTree>
    <p:extLst>
      <p:ext uri="{BB962C8B-B14F-4D97-AF65-F5344CB8AC3E}">
        <p14:creationId xmlns:p14="http://schemas.microsoft.com/office/powerpoint/2010/main" val="218258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soba, skupina, lidé&#10;&#10;Popis byl vytvořen automaticky">
            <a:extLst>
              <a:ext uri="{FF2B5EF4-FFF2-40B4-BE49-F238E27FC236}">
                <a16:creationId xmlns:a16="http://schemas.microsoft.com/office/drawing/2014/main" id="{B9B7FFF8-BC82-44A0-B99B-3FB5C78F9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4" b="83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3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trom, země, obloha&#10;&#10;Popis byl vytvořen automaticky">
            <a:extLst>
              <a:ext uri="{FF2B5EF4-FFF2-40B4-BE49-F238E27FC236}">
                <a16:creationId xmlns:a16="http://schemas.microsoft.com/office/drawing/2014/main" id="{F12EF4C2-4DB2-41C2-B382-283E48877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r="1209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0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exteriér, osoba, lidé&#10;&#10;Popis byl vytvořen automaticky">
            <a:extLst>
              <a:ext uri="{FF2B5EF4-FFF2-40B4-BE49-F238E27FC236}">
                <a16:creationId xmlns:a16="http://schemas.microsoft.com/office/drawing/2014/main" id="{D7CDD108-7055-499D-A6D2-5FDEC055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5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budova, lidé&#10;&#10;Popis byl vytvořen automaticky">
            <a:extLst>
              <a:ext uri="{FF2B5EF4-FFF2-40B4-BE49-F238E27FC236}">
                <a16:creationId xmlns:a16="http://schemas.microsoft.com/office/drawing/2014/main" id="{81015050-52AD-45A1-82DC-E88C6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b="99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36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exteriér, oblečení&#10;&#10;Popis byl vytvořen automaticky">
            <a:extLst>
              <a:ext uri="{FF2B5EF4-FFF2-40B4-BE49-F238E27FC236}">
                <a16:creationId xmlns:a16="http://schemas.microsoft.com/office/drawing/2014/main" id="{14F320F3-87F4-43CB-95DA-8E5083037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0C9BBC-D8D6-4C1A-A67E-D674C768B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r="1113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0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71C256-79DB-46C9-9CDE-3D55173A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r="221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exteriér, lidé&#10;&#10;Popis byl vytvořen automaticky">
            <a:extLst>
              <a:ext uri="{FF2B5EF4-FFF2-40B4-BE49-F238E27FC236}">
                <a16:creationId xmlns:a16="http://schemas.microsoft.com/office/drawing/2014/main" id="{F8F22992-80DA-4A0A-ADE4-AEBA5AF51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5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soba, lidé&#10;&#10;Popis byl vytvořen automaticky">
            <a:extLst>
              <a:ext uri="{FF2B5EF4-FFF2-40B4-BE49-F238E27FC236}">
                <a16:creationId xmlns:a16="http://schemas.microsoft.com/office/drawing/2014/main" id="{E1567B78-7BE0-44B9-890C-265E49F35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r="1017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upina&#10;&#10;Popis byl vytvořen automaticky">
            <a:extLst>
              <a:ext uri="{FF2B5EF4-FFF2-40B4-BE49-F238E27FC236}">
                <a16:creationId xmlns:a16="http://schemas.microsoft.com/office/drawing/2014/main" id="{ECDC8FC9-1922-45BE-B197-FFDF7FAD5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1" b="9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9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46</Words>
  <Application>Microsoft Office PowerPoint</Application>
  <PresentationFormat>Širokoúhlá obrazovka</PresentationFormat>
  <Paragraphs>14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Bernard MT Condensed</vt:lpstr>
      <vt:lpstr>Calibri</vt:lpstr>
      <vt:lpstr>Calibri Light</vt:lpstr>
      <vt:lpstr>Wingdings</vt:lpstr>
      <vt:lpstr>Motiv Office</vt:lpstr>
      <vt:lpstr>HISTORICKÝ DEN</vt:lpstr>
      <vt:lpstr>PROGRAM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HISTORICKÝ DEN</dc:title>
  <dc:creator>Markéta Řídká</dc:creator>
  <cp:lastModifiedBy>Ivana Tabarová</cp:lastModifiedBy>
  <cp:revision>1</cp:revision>
  <dcterms:created xsi:type="dcterms:W3CDTF">2021-10-31T15:33:30Z</dcterms:created>
  <dcterms:modified xsi:type="dcterms:W3CDTF">2021-11-22T15:02:05Z</dcterms:modified>
</cp:coreProperties>
</file>